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70" r:id="rId5"/>
    <p:sldId id="258" r:id="rId6"/>
    <p:sldId id="271" r:id="rId7"/>
    <p:sldId id="259" r:id="rId8"/>
    <p:sldId id="260" r:id="rId9"/>
    <p:sldId id="262" r:id="rId10"/>
    <p:sldId id="272" r:id="rId11"/>
    <p:sldId id="273" r:id="rId12"/>
    <p:sldId id="261" r:id="rId13"/>
    <p:sldId id="263" r:id="rId14"/>
    <p:sldId id="264" r:id="rId15"/>
    <p:sldId id="269" r:id="rId16"/>
    <p:sldId id="267" r:id="rId17"/>
    <p:sldId id="268" r:id="rId18"/>
    <p:sldId id="274" r:id="rId19"/>
    <p:sldId id="276" r:id="rId20"/>
    <p:sldId id="277" r:id="rId21"/>
    <p:sldId id="26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02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A201F-D413-45BD-B3F4-EB479B8BF783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81269-098C-4A22-89E7-DCE886B8E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816F8-A2BD-42BA-BD00-41B82068C799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27A1C-80FE-44CE-AA9A-BE00223A75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34605-6FD4-4BC5-BC23-6483ACEC803E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BB512-7795-4E72-91DF-0679F2EBF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09D5B-AEB2-4C05-A395-2CE509F46B27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48505-58BA-4E4B-941B-1590EE6E1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58512-F878-412C-9F26-A3B783203153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A4EEA-1FD2-4B4E-B35E-4958DD12C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B5465-DF02-4B44-B499-E9933B3742C7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878B3-7A49-45AA-8288-B9AEED8DF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8B238-CD69-42F5-A5F0-3B7CA8B529CD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D092A-26D4-4353-90C7-D1C9ABE7C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C1206-EA75-4EDC-A9BA-31C1382DD579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BC9B4-E952-413A-BE50-EA8C14D002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7971A-408F-46AE-A77A-E4C681F68F6D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0AFE-7861-4EFB-BD62-5573DC8BD0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5C58F-6DFD-4445-BDF9-8F77A1349AA4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C819C-6467-42F4-9B3B-0AB8ECE4E5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1CD5B-7D0D-4E51-B1A8-C2DDEBC47D12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F12D7-E8AE-4328-9447-4024894DEE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17CDC3-0EA2-4713-A44C-CD3A018AC98E}" type="datetimeFigureOut">
              <a:rPr lang="ru-RU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8429FE-CA94-4C95-9454-DDDD307E80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garantF1://12056199.3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0"/>
            <a:ext cx="575945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2708275"/>
            <a:ext cx="8893175" cy="3600450"/>
          </a:xfrm>
        </p:spPr>
        <p:txBody>
          <a:bodyPr rtlCol="0">
            <a:normAutofit fontScale="2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0" b="1" dirty="0" smtClean="0"/>
              <a:t>Управление Роскомнадзора по Республике Татарстан (Татарстан)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  <a:p>
            <a:pPr algn="ctr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1200" b="1" dirty="0" smtClean="0"/>
              <a:t>Особенности реализации требований Федерального закона от 27.07.2006 № 152-ФЗ «О персональных данных»</a:t>
            </a:r>
          </a:p>
          <a:p>
            <a:pPr algn="ctr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6700" b="1" dirty="0" smtClean="0"/>
          </a:p>
          <a:p>
            <a:pPr algn="ctr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700" b="1" dirty="0" err="1" smtClean="0"/>
              <a:t>Рупасова</a:t>
            </a:r>
            <a:r>
              <a:rPr lang="ru-RU" sz="6700" b="1" dirty="0" smtClean="0"/>
              <a:t> Татьяна Викторовна</a:t>
            </a:r>
          </a:p>
          <a:p>
            <a:pPr algn="ctr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500" dirty="0" smtClean="0"/>
              <a:t>ведущий специалист-эксперт отдела по защите прав субъектов персональных данных и надзора в сфере информационных технологий</a:t>
            </a:r>
            <a:endParaRPr lang="ru-RU" sz="5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Государственные и муниципальные органы принимают меры в соответствии с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85000" lnSpcReduction="10000"/>
          </a:bodyPr>
          <a:lstStyle/>
          <a:p>
            <a:pPr indent="0" algn="ctr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Постановлением Правительства Российской Федерации от 21 марта 2012 г. № 211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«Об утверждении перечня мер, направленных на обеспечение выполнения обязанностей, предусмотренных Федеральным законом «О персональных данных» и принятыми в соответствии с ним нормативными правовыми актами, операторами, являющимися государственными или муниципальными органами»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мер для государственных и муниципальных органов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(ПП РФ № 211)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  <a:solidFill>
            <a:srgbClr val="FFFF99"/>
          </a:solidFill>
        </p:spPr>
        <p:txBody>
          <a:bodyPr rtlCol="0">
            <a:noAutofit/>
          </a:bodyPr>
          <a:lstStyle/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b="1" dirty="0" smtClean="0"/>
              <a:t>Назначение ответственного </a:t>
            </a:r>
            <a:r>
              <a:rPr lang="ru-RU" sz="1450" dirty="0" smtClean="0"/>
              <a:t>за организацию обработки персональных данных из числа служащих;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b="1" dirty="0" smtClean="0"/>
              <a:t>Утверждение актом руководителя </a:t>
            </a:r>
            <a:r>
              <a:rPr lang="ru-RU" sz="1450" dirty="0" smtClean="0"/>
              <a:t>государственного/ муниципального органа ряда </a:t>
            </a:r>
            <a:r>
              <a:rPr lang="ru-RU" sz="1450" b="1" dirty="0" smtClean="0"/>
              <a:t>документов </a:t>
            </a:r>
            <a:r>
              <a:rPr lang="ru-RU" sz="1450" b="1" u="sng" dirty="0" smtClean="0"/>
              <a:t>(правил, перечней, инструкций, типовых форм, порядка)</a:t>
            </a:r>
            <a:r>
              <a:rPr lang="ru-RU" sz="1450" dirty="0" smtClean="0"/>
              <a:t>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dirty="0" smtClean="0"/>
              <a:t>Принятие правовых, организационных и технических мер по обеспечению безопасности  персональных данных при их обработке в информационных системах персональных данных;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b="1" dirty="0" smtClean="0"/>
              <a:t>Выполнение требований </a:t>
            </a:r>
            <a:r>
              <a:rPr lang="ru-RU" sz="1450" b="1" dirty="0"/>
              <a:t>п</a:t>
            </a:r>
            <a:r>
              <a:rPr lang="ru-RU" sz="1450" b="1" dirty="0" smtClean="0"/>
              <a:t>остановления Правительства РФ от 15.09.2008 № 687 </a:t>
            </a:r>
            <a:r>
              <a:rPr lang="ru-RU" sz="1450" dirty="0" smtClean="0"/>
              <a:t>при обработке персональных данных, осуществляемой без использования средств автоматизации;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dirty="0" smtClean="0"/>
              <a:t>Организация </a:t>
            </a:r>
            <a:r>
              <a:rPr lang="ru-RU" sz="1450" b="1" dirty="0" smtClean="0"/>
              <a:t>проведения периодических проверок </a:t>
            </a:r>
            <a:r>
              <a:rPr lang="ru-RU" sz="1450" dirty="0" smtClean="0"/>
              <a:t>условий обработки персональных данных в государственном/ муниципальном органе;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dirty="0" smtClean="0"/>
              <a:t>Ознакомление </a:t>
            </a:r>
            <a:r>
              <a:rPr lang="ru-RU" sz="1450" b="1" dirty="0" smtClean="0"/>
              <a:t>служащих</a:t>
            </a:r>
            <a:r>
              <a:rPr lang="ru-RU" sz="1450" dirty="0" smtClean="0"/>
              <a:t> государственного/ муниципального органа, </a:t>
            </a:r>
            <a:r>
              <a:rPr lang="ru-RU" sz="1450" b="1" dirty="0" smtClean="0"/>
              <a:t>непосредственно осуществляющих обработку персональных данных</a:t>
            </a:r>
            <a:r>
              <a:rPr lang="ru-RU" sz="1450" dirty="0" smtClean="0"/>
              <a:t>, с положениями законодательства РФ в области персональных данных, локальными актами, </a:t>
            </a:r>
            <a:r>
              <a:rPr lang="ru-RU" sz="1450" b="1" dirty="0" smtClean="0"/>
              <a:t>И (ИЛИ) организация обучения </a:t>
            </a:r>
            <a:r>
              <a:rPr lang="ru-RU" sz="1450" dirty="0" smtClean="0"/>
              <a:t>указанных служащих;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b="1" dirty="0" smtClean="0"/>
              <a:t>Уведомление уполномоченного органа </a:t>
            </a:r>
            <a:r>
              <a:rPr lang="ru-RU" sz="1450" dirty="0" smtClean="0"/>
              <a:t>по защите прав субъектов персональных данных об обработке персональных данных;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dirty="0" smtClean="0"/>
              <a:t>Осуществление обезличивания персональных данных, обрабатываемых в информационных системах персональных данных (Приказ </a:t>
            </a:r>
            <a:r>
              <a:rPr lang="ru-RU" sz="1450" dirty="0" err="1" smtClean="0"/>
              <a:t>Роскомнадзора</a:t>
            </a:r>
            <a:r>
              <a:rPr lang="ru-RU" sz="1450" dirty="0" smtClean="0"/>
              <a:t> от 05.09.2013    №  996 «Об </a:t>
            </a:r>
            <a:r>
              <a:rPr lang="ru-RU" sz="1450" dirty="0"/>
              <a:t>утверждении требований и методов по обезличиванию персональных </a:t>
            </a:r>
            <a:r>
              <a:rPr lang="ru-RU" sz="1450" dirty="0" smtClean="0"/>
              <a:t>данных»);</a:t>
            </a:r>
          </a:p>
          <a:p>
            <a:pPr marL="360000" indent="-51435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ru-RU" sz="1450" b="1" dirty="0" smtClean="0"/>
              <a:t>Опубликование на официальном сайте </a:t>
            </a:r>
            <a:r>
              <a:rPr lang="ru-RU" sz="1450" dirty="0" smtClean="0"/>
              <a:t>государственного/ муниципального органа документов, определяющих </a:t>
            </a:r>
            <a:r>
              <a:rPr lang="ru-RU" sz="1450" b="1" dirty="0" smtClean="0"/>
              <a:t>политику</a:t>
            </a:r>
            <a:r>
              <a:rPr lang="ru-RU" sz="1450" dirty="0" smtClean="0"/>
              <a:t> в отношении обработки персональных данных, в течение 10 дней после их утверждения.</a:t>
            </a:r>
            <a:endParaRPr lang="ru-RU" sz="1450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endParaRPr lang="ru-RU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b="1" dirty="0" smtClean="0"/>
              <a:t>Лицо, ответственное за обработку персональных данных обязано:</a:t>
            </a:r>
            <a:br>
              <a:rPr lang="ru-RU" sz="3600" b="1" dirty="0" smtClean="0"/>
            </a:br>
            <a:r>
              <a:rPr lang="ru-RU" sz="2000" dirty="0" smtClean="0"/>
              <a:t>(ст. 22.1 ФЗ «О персональных данных»)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77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осуществлять внутренний контроль за соблюдением оператором и его работниками законодательства Российской Федерации о персональных данных, в том числе требований к защите персональных данных;</a:t>
            </a:r>
            <a:endParaRPr lang="ru-RU" dirty="0" smtClean="0">
              <a:latin typeface="Times New Roman" pitchFamily="18" charset="0"/>
              <a:cs typeface="Times New Roman" pitchFamily="18" charset="0"/>
              <a:hlinkClick r:id="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доводить до сведения работников оператора положения законодательства Российской Федерации о персональных данных, локальных актов по вопросам обработки персональных данных, требований к защите персональных данных;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организовывать прием и обработку обращений и запросов субъектов персональных данных или их представителей и (или) осуществлять контроль за приемом и обработкой таких обращений и запросов.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500" dirty="0" smtClean="0"/>
              <a:t>Условия обработки персональных данных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1600" dirty="0" smtClean="0"/>
              <a:t>(ч. 1 ст. 6 ФЗ «О персональных данных)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518477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25000" lnSpcReduction="20000"/>
          </a:bodyPr>
          <a:lstStyle/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1) обработка персональных данных осуществляется с согласия субъекта персональных данных на обработку его персональных данных;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2) обработка персональных данных необходима для достижения целей, предусмотренных международным договором Российской Федерации или законом, для осуществления и выполнения возложенных законодательством Российской Федерации на оператора функций, полномочий и обязанностей;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3) обработка персональных данных необходима для осуществления правосудия, исполнения судебного акта, акта другого органа или должностного лица, подлежащих исполнению в соответствии с законодательством Российской Федерации об исполнительном производстве; </a:t>
            </a:r>
            <a:endParaRPr lang="ru-RU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обработка персональных данных необходима для исполнения полномочий федеральных органов исполнительной власти, органов государственных внебюджетных фондов, исполнительных органов государственной власти субъектов Российской Федерации, органов местного самоуправления и функций организаций, участвующих в предоставлении соответственно государственных и муниципальных услуг, предусмотренных Федеральным законом от 27 июля 2010 года N 210-ФЗ "Об организации предоставления государственных и муниципальных услуг", включая регистрацию субъекта персональных данных на едином портале государственных и муниципальных услуг и (или) региональных порталах государственных и муниципальных услуг;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 обработка персональных данных необходима для исполнения договора, стороной которого либо </a:t>
            </a:r>
            <a:r>
              <a:rPr lang="ru-RU" sz="4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выгодоприобретателем</a:t>
            </a: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или поручителем по которому является субъект персональных данных, в том числе в случае реализации оператором своего права на уступку прав (требований) по такому договору, а также для заключения договора по инициативе субъекта персональных данных или договора, по которому субъект персональных данных будет являться </a:t>
            </a:r>
            <a:r>
              <a:rPr lang="ru-RU" sz="4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выгодоприобретателем</a:t>
            </a:r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или поручителем;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6) обработка персональных данных необходима для защиты жизни, здоровья или иных жизненно важных интересов субъекта персональных данных, если получение согласия субъекта персональных данных невозможно;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7) обработка персональных данных необходима для осуществления прав и законных интересов оператора или третьих лиц либо для достижения общественно значимых целей при условии, что при этом не нарушаются права и свободы субъекта персональных данных;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8) обработка персональных данных необходима для осуществления профессиональной деятельности журналиста и (или) законной деятельности средства массовой информации либо научной, литературной или иной творческой деятельности при условии, что при этом не нарушаются права и законные интересы субъекта персональных данных;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9) обработка персональных данных осуществляется в статистических или иных исследовательских целях, за исключением целей, указанных в статье 15 ФЗ «О персональных данных», при условии обязательного обезличивания персональных данных;</a:t>
            </a:r>
            <a:endParaRPr lang="ru-RU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"/>
            </a:endParaRP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10) осуществляется обработка персональных данных, доступ неограниченного круга лиц к которым предоставлен субъектом персональных данных либо по его просьбе (далее - персональные данные, сделанные общедоступными субъектом персональных данных);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11) осуществляется обработка персональных данных, подлежащих опубликованию или обязательному раскрытию в соответствии с федеральным законом.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Согласие субъекта персональных данных на обработку его персональных данных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Субъект персональных данных принимает решение о предоставлении его персональных данных и дает согласие на их обработку свободно, своей волей и в своем интересе. 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Согласие на обработку персональных данных должно быть конкретным, информированным и сознательным. 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Согласие на обработку персональных данных может быть дано субъектом персональных данных или его представителем в любой позволяющей подтвердить факт его получения форме, если иное не установлено федеральным законом. 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Возможные формы согласия:</a:t>
            </a:r>
          </a:p>
          <a:p>
            <a:pPr indent="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согласие в письменной форме (в соответствии с ч. 4 ст. 9 ФЗ «О персональных данных»)</a:t>
            </a:r>
          </a:p>
          <a:p>
            <a:pPr indent="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существенное условие гражданско-правового договора;</a:t>
            </a:r>
          </a:p>
          <a:p>
            <a:pPr indent="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пользовательское соглашение (при регистрации на интернет-сайте).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000" dirty="0" smtClean="0"/>
              <a:t>Согласие в письменной форме субъекта персональных данных должно включать в себя: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600" dirty="0" smtClean="0"/>
              <a:t>(ч. 4 ст. 9 ФЗ «О персональных данных»)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1) фамилию, имя, отчество, адрес субъекта персональных данных, номер основного документа, удостоверяющего его личность, сведения о дате выдачи указанного документа и выдавшем его органе;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2) фамилию, имя, отчество, адрес представителя субъекта персональных данных, номер основного документа, удостоверяющего его личность, сведения о дате выдачи указанного документа и выдавшем его органе, реквизиты доверенности или иного документа, подтверждающего полномочия этого представителя (при получении согласия от представителя субъекта персональных данных);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3) наименование или фамилию, имя, отчество и адрес оператора, получающего согласие субъекта персональных данных;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4) цель обработки персональных данных;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5) перечень персональных данных, на обработку которых дается согласие субъекта персональных данных;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6) наименование или фамилию, имя, отчество и адрес лица, осуществляющего обработку персональных данных по поручению оператора, если обработка будет поручена такому лицу;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7) перечень действий с персональными данными, на совершение которых дается согласие, общее описание используемых оператором способов обработки персональных данных;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8) срок, в течение которого действует согласие субъекта персональных данных, а также способ его отзыва, если иное не установлено федеральным законом;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9) подпись субъекта персональных данных.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3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dirty="0" smtClean="0"/>
              <a:t>Организационно-распорядительные документы, разрабатываемые оператором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indent="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документы, определяющие политику оператора в отношении обработки персональных данных (Политика);</a:t>
            </a:r>
          </a:p>
          <a:p>
            <a:pPr indent="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приказы (о назначении лица, ответственного за организацию обработки ПД; об утверждении перечня лиц, допущенных к обработке ПД; об утверждении перечня мест хранения материальных носителей (ПД); о вводе в действие локальных актов (положений); об утверждении состава комиссии; об утверждении формы Акта уничтожения материальных носителей ПД; об утверждении типовых форм документов, журналов);</a:t>
            </a:r>
          </a:p>
          <a:p>
            <a:pPr indent="0" algn="just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инструкции, руководства (определяют порядок работы с персональными данными; порядок действий);</a:t>
            </a:r>
          </a:p>
          <a:p>
            <a:pPr indent="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локальные акты по вопросам обработки персональных данных - Положения (об обработке персональных данных работников; клиентов; об обработке персональных данных без использования средств автоматизации; в информационных системах оператора; о порядке контрольно-пропускного и (или)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внутриобъектового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режима; о порядке отбора и уничтожения материальных носителей ПД);</a:t>
            </a:r>
          </a:p>
          <a:p>
            <a:pPr indent="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типовые формы документов (форма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согласия, обязательства о неразглашении, должностной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инструкции) и журналов (; журнал выдачи справок, журнал посетителей, журнал учета съемных носителей ПД и т.д.).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37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Виды ответственности, предусмотренные </a:t>
            </a:r>
            <a:br>
              <a:rPr lang="ru-RU" sz="3200" dirty="0" smtClean="0"/>
            </a:br>
            <a:r>
              <a:rPr lang="ru-RU" sz="3200" dirty="0" smtClean="0"/>
              <a:t>за нарушение требований Законодательства РФ в области персональных данных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 smtClean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atin typeface="Times New Roman" pitchFamily="18" charset="0"/>
              </a:rPr>
              <a:t>Дисциплинарная</a:t>
            </a:r>
            <a:r>
              <a:rPr lang="ru-RU" sz="2800" dirty="0" smtClean="0">
                <a:latin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</a:rPr>
              <a:t>и материальная</a:t>
            </a:r>
            <a:r>
              <a:rPr lang="ru-RU" sz="2800" dirty="0" smtClean="0">
                <a:latin typeface="Times New Roman" pitchFamily="18" charset="0"/>
              </a:rPr>
              <a:t> (ст. 57; </a:t>
            </a:r>
            <a:r>
              <a:rPr lang="ru-RU" sz="2800" b="1" dirty="0" smtClean="0">
                <a:latin typeface="Times New Roman" pitchFamily="18" charset="0"/>
              </a:rPr>
              <a:t>п. 6 ст. 81</a:t>
            </a:r>
            <a:r>
              <a:rPr lang="ru-RU" sz="2800" dirty="0" smtClean="0">
                <a:latin typeface="Times New Roman" pitchFamily="18" charset="0"/>
              </a:rPr>
              <a:t>; ст. 90; ст. </a:t>
            </a:r>
            <a:r>
              <a:rPr lang="ru-RU" sz="2800" b="1" dirty="0" smtClean="0">
                <a:latin typeface="Times New Roman" pitchFamily="18" charset="0"/>
              </a:rPr>
              <a:t>192</a:t>
            </a:r>
            <a:r>
              <a:rPr lang="ru-RU" sz="2800" dirty="0" smtClean="0">
                <a:latin typeface="Times New Roman" pitchFamily="18" charset="0"/>
              </a:rPr>
              <a:t>-195 ТК РФ).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atin typeface="Times New Roman" pitchFamily="18" charset="0"/>
              </a:rPr>
              <a:t>Гражданская</a:t>
            </a:r>
            <a:r>
              <a:rPr lang="ru-RU" sz="2800" dirty="0" smtClean="0">
                <a:latin typeface="Times New Roman" pitchFamily="18" charset="0"/>
              </a:rPr>
              <a:t> (ст. </a:t>
            </a:r>
            <a:r>
              <a:rPr lang="ru-RU" sz="2800" b="1" dirty="0" smtClean="0">
                <a:latin typeface="Times New Roman" pitchFamily="18" charset="0"/>
              </a:rPr>
              <a:t>12</a:t>
            </a:r>
            <a:r>
              <a:rPr lang="ru-RU" sz="2800" dirty="0" smtClean="0">
                <a:latin typeface="Times New Roman" pitchFamily="18" charset="0"/>
              </a:rPr>
              <a:t>, 15, 16, 24, 26-28, 30, 39, 40, 48, 56, 60, 64, 66-70, 75, 78, 79, </a:t>
            </a:r>
            <a:r>
              <a:rPr lang="ru-RU" sz="2800" b="1" dirty="0" smtClean="0">
                <a:latin typeface="Times New Roman" pitchFamily="18" charset="0"/>
              </a:rPr>
              <a:t>150-152</a:t>
            </a:r>
            <a:r>
              <a:rPr lang="ru-RU" sz="2800" dirty="0" smtClean="0">
                <a:latin typeface="Times New Roman" pitchFamily="18" charset="0"/>
              </a:rPr>
              <a:t>, 687, 706, 804, </a:t>
            </a:r>
            <a:r>
              <a:rPr lang="ru-RU" sz="2800" b="1" dirty="0" smtClean="0">
                <a:latin typeface="Times New Roman" pitchFamily="18" charset="0"/>
              </a:rPr>
              <a:t>946</a:t>
            </a:r>
            <a:r>
              <a:rPr lang="ru-RU" sz="2800" dirty="0" smtClean="0">
                <a:latin typeface="Times New Roman" pitchFamily="18" charset="0"/>
              </a:rPr>
              <a:t>, 1063, </a:t>
            </a:r>
            <a:r>
              <a:rPr lang="ru-RU" sz="2800" b="1" dirty="0" smtClean="0">
                <a:latin typeface="Times New Roman" pitchFamily="18" charset="0"/>
              </a:rPr>
              <a:t>статьи главы 59, 1472  ГК РФ</a:t>
            </a:r>
            <a:r>
              <a:rPr lang="ru-RU" sz="2800" dirty="0" smtClean="0">
                <a:latin typeface="Times New Roman" pitchFamily="18" charset="0"/>
              </a:rPr>
              <a:t>).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 smtClean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atin typeface="Times New Roman" pitchFamily="18" charset="0"/>
              </a:rPr>
              <a:t>Административная</a:t>
            </a:r>
            <a:r>
              <a:rPr lang="ru-RU" sz="2800" dirty="0" smtClean="0">
                <a:latin typeface="Times New Roman" pitchFamily="18" charset="0"/>
              </a:rPr>
              <a:t> (статьи 5.39; </a:t>
            </a:r>
            <a:r>
              <a:rPr lang="ru-RU" sz="2800" b="1" dirty="0" smtClean="0">
                <a:latin typeface="Times New Roman" pitchFamily="18" charset="0"/>
              </a:rPr>
              <a:t>13.11</a:t>
            </a:r>
            <a:r>
              <a:rPr lang="ru-RU" sz="2800" dirty="0" smtClean="0">
                <a:latin typeface="Times New Roman" pitchFamily="18" charset="0"/>
              </a:rPr>
              <a:t>; </a:t>
            </a:r>
            <a:r>
              <a:rPr lang="ru-RU" sz="2800" b="1" dirty="0" smtClean="0">
                <a:latin typeface="Times New Roman" pitchFamily="18" charset="0"/>
              </a:rPr>
              <a:t>19.5</a:t>
            </a:r>
            <a:r>
              <a:rPr lang="ru-RU" sz="2800" dirty="0" smtClean="0">
                <a:latin typeface="Times New Roman" pitchFamily="18" charset="0"/>
              </a:rPr>
              <a:t>; </a:t>
            </a:r>
            <a:r>
              <a:rPr lang="ru-RU" sz="2800" b="1" dirty="0" smtClean="0">
                <a:latin typeface="Times New Roman" pitchFamily="18" charset="0"/>
              </a:rPr>
              <a:t>19.7</a:t>
            </a:r>
            <a:r>
              <a:rPr lang="ru-RU" sz="2800" dirty="0" smtClean="0">
                <a:latin typeface="Times New Roman" pitchFamily="18" charset="0"/>
              </a:rPr>
              <a:t>; 20.23 </a:t>
            </a:r>
            <a:r>
              <a:rPr lang="ru-RU" sz="2800" dirty="0" err="1" smtClean="0">
                <a:latin typeface="Times New Roman" pitchFamily="18" charset="0"/>
              </a:rPr>
              <a:t>КоАП</a:t>
            </a:r>
            <a:r>
              <a:rPr lang="ru-RU" sz="2800" dirty="0" smtClean="0">
                <a:latin typeface="Times New Roman" pitchFamily="18" charset="0"/>
              </a:rPr>
              <a:t> РФ).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atin typeface="Times New Roman" pitchFamily="18" charset="0"/>
              </a:rPr>
              <a:t>Уголовная</a:t>
            </a:r>
            <a:r>
              <a:rPr lang="ru-RU" sz="2800" dirty="0" smtClean="0">
                <a:latin typeface="Times New Roman" pitchFamily="18" charset="0"/>
              </a:rPr>
              <a:t> (</a:t>
            </a:r>
            <a:r>
              <a:rPr lang="ru-RU" sz="2800" b="1" dirty="0" smtClean="0">
                <a:latin typeface="Times New Roman" pitchFamily="18" charset="0"/>
              </a:rPr>
              <a:t>ст. 137</a:t>
            </a:r>
            <a:r>
              <a:rPr lang="ru-RU" sz="2800" dirty="0" smtClean="0">
                <a:latin typeface="Times New Roman" pitchFamily="18" charset="0"/>
              </a:rPr>
              <a:t>; ст. 140; </a:t>
            </a:r>
            <a:r>
              <a:rPr lang="ru-RU" sz="2800" b="1" dirty="0" smtClean="0">
                <a:latin typeface="Times New Roman" pitchFamily="18" charset="0"/>
              </a:rPr>
              <a:t>ст. 272</a:t>
            </a:r>
            <a:r>
              <a:rPr lang="ru-RU" sz="2800" dirty="0" smtClean="0">
                <a:latin typeface="Times New Roman" pitchFamily="18" charset="0"/>
              </a:rPr>
              <a:t>-274 УК РФ).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/>
              <a:t>http://16.rkn.gov.ru/</a:t>
            </a:r>
            <a:r>
              <a:rPr lang="ru-RU" sz="3200" dirty="0" smtClean="0"/>
              <a:t>directions/personal-data/formy-dokumentov/</a:t>
            </a:r>
          </a:p>
        </p:txBody>
      </p:sp>
      <p:pic>
        <p:nvPicPr>
          <p:cNvPr id="30722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latin typeface="Arial" charset="0"/>
              </a:rPr>
              <a:t>http://персональныеданные.дети/</a:t>
            </a:r>
          </a:p>
        </p:txBody>
      </p:sp>
      <p:pic>
        <p:nvPicPr>
          <p:cNvPr id="3379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412875"/>
            <a:ext cx="8229600" cy="48958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dirty="0" smtClean="0">
                <a:cs typeface="Times New Roman" pitchFamily="18" charset="0"/>
              </a:rPr>
              <a:t>Субъекты правоотношений, регулируемых Федеральным законом «О персональных данных»</a:t>
            </a:r>
            <a:endParaRPr lang="ru-RU" sz="3600" dirty="0"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/>
              <a:t>Оператор</a:t>
            </a:r>
            <a:r>
              <a:rPr lang="ru-RU" sz="4000" dirty="0" smtClean="0"/>
              <a:t> </a:t>
            </a: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</a:rPr>
              <a:t>государственный орган, муниципальный орган, юридическое или физическое лицо, самостоятельно или совместно с другими лицами организующие и (или) осуществляющие обработку персональных данных, а также определяющие цели обработки персональных данных, состав персональных данных, подлежащих обработке, действия (операции), совершаемые с персональными данными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70000" lnSpcReduction="20000"/>
          </a:bodyPr>
          <a:lstStyle/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/>
              <a:t>Субъект персональных данных</a:t>
            </a: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физическое лицо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-1447800"/>
            <a:ext cx="12192000" cy="97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81075"/>
            <a:ext cx="8229600" cy="417671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 smtClean="0">
                <a:cs typeface="Times New Roman" pitchFamily="18" charset="0"/>
              </a:rPr>
              <a:t>Спасибо за внимание!</a:t>
            </a:r>
            <a:endParaRPr lang="ru-RU" sz="6000" b="1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/>
              <a:t>Участие оператора и субъекта персональных данных через иных лиц</a:t>
            </a:r>
            <a:endParaRPr lang="ru-RU" sz="32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Оператор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Может поручить обработку персональных данных другому лицу с согласия субъекта персональных данных</a:t>
            </a: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 поручения -  гражданско-правовой договор (агентский договор), соответствующий требованиям ч. 3 ст. 6 ФЗ «О персональных данных»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Субъект персональных данных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Может действовать через представителя</a:t>
            </a:r>
          </a:p>
          <a:p>
            <a:pPr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Форма представления интересов – документ о представительстве (доверенность), оформленный в соответствии со ст. 185-186 Гражданского кодекса РФ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309562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cs typeface="Times New Roman" pitchFamily="18" charset="0"/>
              </a:rPr>
              <a:t/>
            </a:r>
            <a:br>
              <a:rPr lang="ru-RU" sz="2400" b="1" dirty="0" smtClean="0">
                <a:cs typeface="Times New Roman" pitchFamily="18" charset="0"/>
              </a:rPr>
            </a:br>
            <a:r>
              <a:rPr lang="ru-RU" sz="2400" b="1" dirty="0" smtClean="0">
                <a:cs typeface="Times New Roman" pitchFamily="18" charset="0"/>
              </a:rPr>
              <a:t>Обработка персональных данных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любое действие (операция) или совокупность действий (операций), совершаемых с использованием средств автоматизации или без использования таких средств с персональными данными, включая сбор, запись, систематизацию, накопление, хранение, уточнение (обновление, изменение), извлечение, использование, передачу (распространение, предоставление, доступ), обезличивание, блокирование, удаление, уничтожение персональных данных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+mj-lt"/>
              </a:rPr>
              <a:t>персональные данные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любая информация, относящаяся к прямо или косвенно определенному или определяемому физическому лицу (субъекту персональных данных)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/>
              <a:t>Регуляторы Федерального закона </a:t>
            </a:r>
            <a:br>
              <a:rPr lang="ru-RU" sz="3600" b="1" dirty="0" smtClean="0"/>
            </a:br>
            <a:r>
              <a:rPr lang="ru-RU" sz="3600" b="1" dirty="0" smtClean="0"/>
              <a:t>«О персональных данных»</a:t>
            </a:r>
            <a:endParaRPr lang="ru-RU" sz="36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47500" lnSpcReduction="20000"/>
          </a:bodyPr>
          <a:lstStyle/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</a:rPr>
              <a:t> Роскомнадзор</a:t>
            </a:r>
            <a:r>
              <a:rPr lang="ru-RU" dirty="0" smtClean="0">
                <a:latin typeface="Times New Roman" pitchFamily="18" charset="0"/>
              </a:rPr>
              <a:t> – Уполномоченный орган по защите прав субъектов персональных данных является федеральным органом исполнительной власти, осуществляющим функции по контролю и надзору в сфере информационных технологий и связи обеспечивает контроль и надзор за соответствием обработки персональных данных требованиям Федерального закона «О персональных данных»;</a:t>
            </a:r>
          </a:p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</a:endParaRPr>
          </a:p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</a:rPr>
              <a:t> ФСТЭК России</a:t>
            </a:r>
            <a:r>
              <a:rPr lang="ru-RU" dirty="0" smtClean="0">
                <a:latin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устанавливает состав и содержание необходимых организационных и технических мер по обеспечению безопасности персональных данных при их обработке в информационных системах персональных данных (методы и способы защиты информации), в пределах своих полномочий; регулируют деятельность организаций-лицензиатов ФСТЭК РФ;</a:t>
            </a:r>
          </a:p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</a:rPr>
              <a:t>ФСБ России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 устанавливает состав и содержание необходимых организационных и технических мер по обеспечению безопасности персональных данных при их обработке в информационных системах персональных данных (методы и способы защиты информации в информационных системах), в пределах своих полномочий, регулирует сферу использования криптографических средств защиты информации и деятельность организаций-лицензиатов ФСБ РФ.</a:t>
            </a:r>
          </a:p>
          <a:p>
            <a:pPr marL="0" indent="0" algn="just" eaLnBrk="1" fontAlgn="auto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ФСБ России имеет полномочия по проведению оперативно-розыскных мероприятий для противодействия угрозам информационной безопасности России.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dirty="0" smtClean="0"/>
              <a:t>Уполномоченный орган по защите прав субъектов персональных данных – Роскомнадзор – имеет право: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25000" lnSpcReduction="20000"/>
          </a:bodyPr>
          <a:lstStyle/>
          <a:p>
            <a:pPr marL="176213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3600" b="1" dirty="0" smtClean="0">
              <a:latin typeface="Times New Roman" pitchFamily="18" charset="0"/>
            </a:endParaRP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1) запрашивать у физических или юридических лиц информацию, необходимую для реализации своих полномочий, и безвозмездно получать такую информацию;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2) осуществлять проверку сведений, содержащихся в уведомлении об обработке персональных данных, или привлекать для осуществления такой проверки иные государственные органы в пределах их полномочий;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3) требовать от оператора уточнения, блокирования или уничтожения недостоверных или полученных незаконным путем персональных данных;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4) принимать в установленном законодательством РФ порядке меры по приостановлению или прекращению обработки персональных данных, осуществляемой с нарушением требований настоящего Федерального закона;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5) обращаться в суд с исковыми заявлениями в защиту прав субъектов персональных данных, в том числе в защиту прав неопределенного круга лиц, и представлять интересы субъектов персональных данных в суде;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5.1) направлять в федеральный орган исполнительной власти, уполномоченный в области обеспечения безопасности, и федеральный орган исполнительной власти, уполномоченный в области противодействия техническим разведкам и технической защиты информации, применительно к сфере их деятельности, сведения, указанные в пункте 7 части 3 статьи 22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</a:rPr>
              <a:t>ФЗ «О персональных данных»;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</a:rPr>
              <a:t>6) направлять заявление в орган, осуществляющий лицензирование деятельности оператора, для рассмотрения </a:t>
            </a:r>
            <a:r>
              <a:rPr lang="ru-RU" sz="4800" dirty="0" smtClean="0">
                <a:latin typeface="Times New Roman" pitchFamily="18" charset="0"/>
              </a:rPr>
              <a:t>вопроса о принятии мер по приостановлению действия или аннулированию соответствующей лицензии в установленном законодательством Российской Федерации порядке, если условием лицензии на осуществление такой деятельности является запрет на передачу персональных данных третьим лицам без согласия в письменной форме субъекта персональных данных;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7) направлять в органы прокуратуры, другие правоохранительные органы материалы для решения вопроса о возбуждении уголовных дел по признакам преступлений, связанных с нарушением прав субъектов персональных данных, в соответствии с подведомственностью;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8) вносить в Правительство Российской Федерации предложения о совершенствовании нормативного правового регулирования защиты прав субъектов персональных данных;</a:t>
            </a:r>
          </a:p>
          <a:p>
            <a:pPr marL="176213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</a:rPr>
              <a:t>9) привлекать к административной ответственности лиц, виновных в нарушении настоящего Федерального закона</a:t>
            </a:r>
            <a:endParaRPr lang="ru-RU" sz="4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Обязанности оператора </a:t>
            </a:r>
            <a:br>
              <a:rPr lang="ru-RU" dirty="0" smtClean="0"/>
            </a:br>
            <a:r>
              <a:rPr lang="ru-RU" sz="2200" dirty="0" smtClean="0"/>
              <a:t>(</a:t>
            </a:r>
            <a:r>
              <a:rPr lang="ru-RU" sz="2200" dirty="0" err="1" smtClean="0"/>
              <a:t>ст.ст</a:t>
            </a:r>
            <a:r>
              <a:rPr lang="ru-RU" sz="2200" dirty="0" smtClean="0"/>
              <a:t>. 18-22.1 ФЗ «О персональных данных»)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уведомление уполномоченного органа о своем намерении осуществлять обработку персональных данных (ч. 1 ст. 22) – направление в Роскомнадзор или его территориальный орган уведомления об обработке персональных данных установленной формы;</a:t>
            </a:r>
          </a:p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Tx/>
              <a:buChar char="-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принятие мер, необходимых и достаточных для обеспечения выполнения обязанностей, предусмотренных ФЗ «О персональных данных» и принятыми в соответствии с ним нормативными правовыми актами (ч. 1 ст. 18.1) ;</a:t>
            </a:r>
          </a:p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Tx/>
              <a:buChar char="-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назначение лица, ответственного за организацию обработки персональных данных (ч. 1 ст. 22.1).</a:t>
            </a:r>
          </a:p>
          <a:p>
            <a:pPr indent="0" algn="just" eaLnBrk="1" fontAlgn="auto" hangingPunct="1">
              <a:lnSpc>
                <a:spcPct val="7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600" smtClean="0"/>
              <a:t>Уведомление об обработке (о намерении осуществлять обработку) персональных данных</a:t>
            </a:r>
          </a:p>
        </p:txBody>
      </p:sp>
      <p:pic>
        <p:nvPicPr>
          <p:cNvPr id="2048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600200"/>
            <a:ext cx="7489825" cy="4924425"/>
          </a:xfrm>
        </p:spPr>
      </p:pic>
      <p:pic>
        <p:nvPicPr>
          <p:cNvPr id="20483" name="Рисунок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506538"/>
            <a:ext cx="8143875" cy="501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0967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Меры, направленные на обеспечение выполнения оператором обязанностей, предусмотренных ФЗ «О персональных данных»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40000" lnSpcReduction="20000"/>
          </a:bodyPr>
          <a:lstStyle/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назначение оператором, являющимся юридическим лицом, ответственного за организацию обработки персональных данных;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издание оператором, являющимся юридическим лицом, документов, определяющих политику оператора в отношении обработки персональных данных, локальных актов по вопросам обработки персональных данных, а также локальных актов, устанавливающих процедуры, направленные на предотвращение и выявление нарушений законодательства Российской Федерации, устранение последствий таких нарушений;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применение правовых, организационных и технических мер по обеспечению безопасности персональных данных в соответствии со ст. 19 ФЗ «О персональных данных»;</a:t>
            </a:r>
            <a:endParaRPr lang="ru-RU" dirty="0" smtClean="0">
              <a:latin typeface="Times New Roman" pitchFamily="18" charset="0"/>
              <a:cs typeface="Times New Roman" pitchFamily="18" charset="0"/>
              <a:hlinkClick r:id=""/>
            </a:endParaRP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осуществление внутреннего контроля и (или) аудита соответствия обработки персональных данных настоящему Федеральному закону и принятым в соответствии с ним нормативным правовым актам, требованиям к защите персональных данных, политике оператора в отношении обработки персональных данных, локальным актам оператора;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 оценка вреда, который может быть причинен субъектам персональных данных в случае нарушения настоящего Федерального закона, соотношение указанного вреда и принимаемых оператором мер, направленных на обеспечение выполнения обязанностей, предусмотренных настоящим Федеральным законом;</a:t>
            </a:r>
          </a:p>
          <a:p>
            <a:pPr indent="0" algn="just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 ознакомление работников оператора, непосредственно осуществляющих обработку персональных данных, с положениями законодательства Российской Федерации о персональных данных, в том числе требованиями к защите персональных данных, документами, определяющими политику оператора в отношении обработки персональных данных, локальными актами по вопросам обработки персональных данных, и (или) обучение указанных работников.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2107</Words>
  <Application>Microsoft Office PowerPoint</Application>
  <PresentationFormat>Экран (4:3)</PresentationFormat>
  <Paragraphs>119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Тема Office</vt:lpstr>
      <vt:lpstr>Слайд 1</vt:lpstr>
      <vt:lpstr>Субъекты правоотношений, регулируемых Федеральным законом «О персональных данных»</vt:lpstr>
      <vt:lpstr>Участие оператора и субъекта персональных данных через иных лиц</vt:lpstr>
      <vt:lpstr> Обработка персональных данных  любое действие (операция) или совокупность действий (операций), совершаемых с использованием средств автоматизации или без использования таких средств с персональными данными, включая сбор, запись, систематизацию, накопление, хранение, уточнение (обновление, изменение), извлечение, использование, передачу (распространение, предоставление, доступ), обезличивание, блокирование, удаление, уничтожение персональных данных </vt:lpstr>
      <vt:lpstr>Слайд 5</vt:lpstr>
      <vt:lpstr>Уполномоченный орган по защите прав субъектов персональных данных – Роскомнадзор – имеет право:</vt:lpstr>
      <vt:lpstr>Обязанности оператора  (ст.ст. 18-22.1 ФЗ «О персональных данных»)</vt:lpstr>
      <vt:lpstr>Уведомление об обработке (о намерении осуществлять обработку) персональных данных</vt:lpstr>
      <vt:lpstr>Меры, направленные на обеспечение выполнения оператором обязанностей, предусмотренных ФЗ «О персональных данных»</vt:lpstr>
      <vt:lpstr>Государственные и муниципальные органы принимают меры в соответствии с</vt:lpstr>
      <vt:lpstr>Перечень мер для государственных и муниципальных органов (ПП РФ № 211)</vt:lpstr>
      <vt:lpstr>Лицо, ответственное за обработку персональных данных обязано: (ст. 22.1 ФЗ «О персональных данных»)</vt:lpstr>
      <vt:lpstr>Условия обработки персональных данных (ч. 1 ст. 6 ФЗ «О персональных данных)</vt:lpstr>
      <vt:lpstr>Согласие субъекта персональных данных на обработку его персональных данных</vt:lpstr>
      <vt:lpstr>Согласие в письменной форме субъекта персональных данных должно включать в себя: (ч. 4 ст. 9 ФЗ «О персональных данных»)</vt:lpstr>
      <vt:lpstr>Организационно-распорядительные документы, разрабатываемые оператором</vt:lpstr>
      <vt:lpstr>Виды ответственности, предусмотренные  за нарушение требований Законодательства РФ в области персональных данных</vt:lpstr>
      <vt:lpstr>http://16.rkn.gov.ru/directions/personal-data/formy-dokumentov/</vt:lpstr>
      <vt:lpstr>http://персональныеданные.дети/</vt:lpstr>
      <vt:lpstr>Слайд 20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Damir</cp:lastModifiedBy>
  <cp:revision>41</cp:revision>
  <dcterms:modified xsi:type="dcterms:W3CDTF">2016-10-11T05:53:11Z</dcterms:modified>
</cp:coreProperties>
</file>